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9"/>
  </p:notesMasterIdLst>
  <p:handoutMasterIdLst>
    <p:handoutMasterId r:id="rId30"/>
  </p:handoutMasterIdLst>
  <p:sldIdLst>
    <p:sldId id="313" r:id="rId2"/>
    <p:sldId id="309" r:id="rId3"/>
    <p:sldId id="260" r:id="rId4"/>
    <p:sldId id="258" r:id="rId5"/>
    <p:sldId id="312" r:id="rId6"/>
    <p:sldId id="310" r:id="rId7"/>
    <p:sldId id="327" r:id="rId8"/>
    <p:sldId id="315" r:id="rId9"/>
    <p:sldId id="316" r:id="rId10"/>
    <p:sldId id="317" r:id="rId11"/>
    <p:sldId id="318" r:id="rId12"/>
    <p:sldId id="319" r:id="rId13"/>
    <p:sldId id="335" r:id="rId14"/>
    <p:sldId id="328" r:id="rId15"/>
    <p:sldId id="323" r:id="rId16"/>
    <p:sldId id="320" r:id="rId17"/>
    <p:sldId id="321" r:id="rId18"/>
    <p:sldId id="334" r:id="rId19"/>
    <p:sldId id="332" r:id="rId20"/>
    <p:sldId id="336" r:id="rId21"/>
    <p:sldId id="322" r:id="rId22"/>
    <p:sldId id="324" r:id="rId23"/>
    <p:sldId id="325" r:id="rId24"/>
    <p:sldId id="330" r:id="rId25"/>
    <p:sldId id="331" r:id="rId26"/>
    <p:sldId id="326" r:id="rId27"/>
    <p:sldId id="288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Fira Sans Extra Condensed Mediu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FF9933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5"/>
    <p:restoredTop sz="90219" autoAdjust="0"/>
  </p:normalViewPr>
  <p:slideViewPr>
    <p:cSldViewPr snapToGrid="0">
      <p:cViewPr varScale="1">
        <p:scale>
          <a:sx n="139" d="100"/>
          <a:sy n="139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15432736"/>
        <c:axId val="1815428384"/>
      </c:barChart>
      <c:catAx>
        <c:axId val="181543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428384"/>
        <c:crosses val="autoZero"/>
        <c:auto val="1"/>
        <c:lblAlgn val="ctr"/>
        <c:lblOffset val="100"/>
        <c:noMultiLvlLbl val="0"/>
      </c:catAx>
      <c:valAx>
        <c:axId val="181542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43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815433280"/>
        <c:axId val="1815424032"/>
      </c:barChart>
      <c:catAx>
        <c:axId val="181543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424032"/>
        <c:crosses val="autoZero"/>
        <c:auto val="1"/>
        <c:lblAlgn val="ctr"/>
        <c:lblOffset val="100"/>
        <c:noMultiLvlLbl val="0"/>
      </c:catAx>
      <c:valAx>
        <c:axId val="181542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433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6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815431648"/>
        <c:axId val="1815428928"/>
      </c:barChart>
      <c:catAx>
        <c:axId val="181543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428928"/>
        <c:crosses val="autoZero"/>
        <c:auto val="1"/>
        <c:lblAlgn val="ctr"/>
        <c:lblOffset val="100"/>
        <c:noMultiLvlLbl val="0"/>
      </c:catAx>
      <c:valAx>
        <c:axId val="181542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43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4/15/2022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 dung mô hình CNN để nhận diện cảm xúc dựa trên ảnh đầu vào. Cấu trúc chi tiết của mô hình như sau:</a:t>
            </a:r>
          </a:p>
          <a:p>
            <a:r>
              <a:rPr lang="en-US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31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64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1791043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791093" y="4834275"/>
            <a:ext cx="7352907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D631B6A-3A8F-FD46-BC47-24B52EECC997}"/>
              </a:ext>
            </a:extLst>
          </p:cNvPr>
          <p:cNvSpPr txBox="1"/>
          <p:nvPr userDrawn="1"/>
        </p:nvSpPr>
        <p:spPr>
          <a:xfrm>
            <a:off x="0" y="4843474"/>
            <a:ext cx="7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AAB0332-0857-D048-9ED5-0E8837A16776}" type="slidenum">
              <a:rPr lang="x-none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x-none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0FF0A2-3235-FB4D-8A69-C39DA26AF4A5}"/>
              </a:ext>
            </a:extLst>
          </p:cNvPr>
          <p:cNvSpPr txBox="1"/>
          <p:nvPr userDrawn="1"/>
        </p:nvSpPr>
        <p:spPr>
          <a:xfrm>
            <a:off x="1791093" y="4843474"/>
            <a:ext cx="735290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 err="1" smtClean="0">
                <a:solidFill>
                  <a:schemeClr val="tx2">
                    <a:lumMod val="90000"/>
                  </a:schemeClr>
                </a:solidFill>
              </a:rPr>
              <a:t>Ứng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dụng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AI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trong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nhận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diện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cảm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xúc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sinh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viên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thời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gian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thực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trong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giáo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dục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trực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tuyến</a:t>
            </a:r>
            <a:endParaRPr lang="en-US" sz="1200" b="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18" Type="http://schemas.openxmlformats.org/officeDocument/2006/relationships/image" Target="../media/image44.jpg"/><Relationship Id="rId26" Type="http://schemas.openxmlformats.org/officeDocument/2006/relationships/image" Target="../media/image52.png"/><Relationship Id="rId3" Type="http://schemas.openxmlformats.org/officeDocument/2006/relationships/image" Target="../media/image3.png"/><Relationship Id="rId21" Type="http://schemas.openxmlformats.org/officeDocument/2006/relationships/image" Target="../media/image47.jp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5" Type="http://schemas.openxmlformats.org/officeDocument/2006/relationships/image" Target="../media/image51.png"/><Relationship Id="rId2" Type="http://schemas.openxmlformats.org/officeDocument/2006/relationships/image" Target="../media/image5.png"/><Relationship Id="rId16" Type="http://schemas.openxmlformats.org/officeDocument/2006/relationships/image" Target="../media/image42.jpg"/><Relationship Id="rId20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24" Type="http://schemas.openxmlformats.org/officeDocument/2006/relationships/image" Target="../media/image50.png"/><Relationship Id="rId5" Type="http://schemas.openxmlformats.org/officeDocument/2006/relationships/image" Target="../media/image31.jpg"/><Relationship Id="rId15" Type="http://schemas.openxmlformats.org/officeDocument/2006/relationships/image" Target="../media/image41.jpg"/><Relationship Id="rId23" Type="http://schemas.openxmlformats.org/officeDocument/2006/relationships/image" Target="../media/image49.png"/><Relationship Id="rId10" Type="http://schemas.openxmlformats.org/officeDocument/2006/relationships/image" Target="../media/image36.jpg"/><Relationship Id="rId19" Type="http://schemas.openxmlformats.org/officeDocument/2006/relationships/image" Target="../media/image45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Relationship Id="rId14" Type="http://schemas.openxmlformats.org/officeDocument/2006/relationships/image" Target="../media/image40.jpg"/><Relationship Id="rId22" Type="http://schemas.openxmlformats.org/officeDocument/2006/relationships/image" Target="../media/image48.jpg"/><Relationship Id="rId27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3972495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  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</a:t>
            </a:r>
            <a:r>
              <a:rPr lang="en-US" sz="1600" dirty="0" err="1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Huy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hướng dẫn: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Đặng Thành Trung</a:t>
            </a:r>
          </a:p>
        </p:txBody>
      </p:sp>
      <p:pic>
        <p:nvPicPr>
          <p:cNvPr id="16" name="Picture 15" descr="LogoVN">
            <a:extLst>
              <a:ext uri="{FF2B5EF4-FFF2-40B4-BE49-F238E27FC236}">
                <a16:creationId xmlns:a16="http://schemas.microsoft.com/office/drawing/2014/main" xmlns="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:a16="http://schemas.microsoft.com/office/drawing/2014/main" xmlns="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A63B30-F1C6-457B-8708-12A6F0447711}"/>
              </a:ext>
            </a:extLst>
          </p:cNvPr>
          <p:cNvSpPr txBox="1"/>
          <p:nvPr/>
        </p:nvSpPr>
        <p:spPr>
          <a:xfrm>
            <a:off x="650897" y="1333557"/>
            <a:ext cx="81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+mj-lt"/>
              </a:rPr>
              <a:t>HỘI NGHỊ SINH VIÊN NGHIÊN CỨU KHOA HỌC</a:t>
            </a: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53023" y="2031317"/>
            <a:ext cx="749639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/>
              <a:t>ỨNG DỤNG AI TRONG NHẬN DIỆN CẢM XÚC SINH VIÊN THỜI GIAN THỰC </a:t>
            </a:r>
          </a:p>
          <a:p>
            <a:pPr algn="ctr">
              <a:lnSpc>
                <a:spcPct val="120000"/>
              </a:lnSpc>
            </a:pPr>
            <a:r>
              <a:rPr lang="en-US" sz="2800" b="1" dirty="0"/>
              <a:t>TRONG GIÁO DỤC TRỰC TUYẾN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B0C972-6DBE-3C4F-A319-AF05D478CD93}"/>
              </a:ext>
            </a:extLst>
          </p:cNvPr>
          <p:cNvSpPr txBox="1"/>
          <p:nvPr/>
        </p:nvSpPr>
        <p:spPr>
          <a:xfrm>
            <a:off x="85045" y="4464015"/>
            <a:ext cx="16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Hà Nội,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04</a:t>
            </a:r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-202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x-none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64836" cy="2413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67580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buBlip>
                <a:blip r:embed="rId5"/>
              </a:buBlip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hương pháp Haar-Cascade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sử dụng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đặc trưng Haar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nhanh chóng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7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histogram)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lọc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Gaussian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 hóa kích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0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487516" y="1748633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439348" y="339171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541249" y="198185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729470" y="1742618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701166" y="339894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777898" y="198252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249451" y="402251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503367" y="40190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988743" y="1742618"/>
            <a:ext cx="383243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662373" y="408980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018775" y="196874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43762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241148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165403" y="958646"/>
            <a:ext cx="87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020137" y="957287"/>
            <a:ext cx="834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676582" y="3673936"/>
            <a:ext cx="845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120601" y="17562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512</a:t>
            </a:r>
          </a:p>
        </p:txBody>
      </p:sp>
      <p:sp>
        <p:nvSpPr>
          <p:cNvPr id="613" name="TextBox 612"/>
          <p:cNvSpPr txBox="1"/>
          <p:nvPr/>
        </p:nvSpPr>
        <p:spPr>
          <a:xfrm>
            <a:off x="5929033" y="180598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207496" y="1741759"/>
            <a:ext cx="382991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880963" y="4090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111913" y="29826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243449" y="19696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748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714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2048</a:t>
            </a:r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684997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448153" y="2792581"/>
            <a:ext cx="2925517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5730995" y="227989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5720182" y="282434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453189" y="375298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5</a:t>
            </a:r>
          </a:p>
        </p:txBody>
      </p:sp>
      <p:grpSp>
        <p:nvGrpSpPr>
          <p:cNvPr id="706" name="Group 705"/>
          <p:cNvGrpSpPr/>
          <p:nvPr/>
        </p:nvGrpSpPr>
        <p:grpSpPr>
          <a:xfrm>
            <a:off x="6486806" y="2287951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6475993" y="283239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262828" y="375854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6</a:t>
            </a:r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8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  <p:grpSp>
        <p:nvGrpSpPr>
          <p:cNvPr id="1032" name="Group 1031"/>
          <p:cNvGrpSpPr/>
          <p:nvPr/>
        </p:nvGrpSpPr>
        <p:grpSpPr>
          <a:xfrm>
            <a:off x="1568151" y="1829962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33" name="Rectangle 103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4" name="Parallelogram 103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6" name="Parallelogram 103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37" name="Straight Connector 103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9" name="TextBox 1038"/>
          <p:cNvSpPr txBox="1"/>
          <p:nvPr/>
        </p:nvSpPr>
        <p:spPr>
          <a:xfrm>
            <a:off x="1472306" y="34217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1622138" y="198853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1041" name="Group 1040"/>
          <p:cNvGrpSpPr/>
          <p:nvPr/>
        </p:nvGrpSpPr>
        <p:grpSpPr>
          <a:xfrm>
            <a:off x="1810105" y="1823947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42" name="Rectangle 1041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3" name="Parallelogram 104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5" name="Parallelogram 104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6" name="Straight Connector 1045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Connector 104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8" name="TextBox 1047"/>
          <p:cNvSpPr txBox="1"/>
          <p:nvPr/>
        </p:nvSpPr>
        <p:spPr>
          <a:xfrm>
            <a:off x="1726353" y="3420161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1049" name="TextBox 1048"/>
          <p:cNvSpPr txBox="1"/>
          <p:nvPr/>
        </p:nvSpPr>
        <p:spPr>
          <a:xfrm>
            <a:off x="1866031" y="198933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1050" name="TextBox 1049"/>
          <p:cNvSpPr txBox="1"/>
          <p:nvPr/>
        </p:nvSpPr>
        <p:spPr>
          <a:xfrm rot="16200000">
            <a:off x="1377686" y="403898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1051" name="TextBox 1050"/>
          <p:cNvSpPr txBox="1"/>
          <p:nvPr/>
        </p:nvSpPr>
        <p:spPr>
          <a:xfrm rot="16200000">
            <a:off x="1624066" y="40378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3</a:t>
            </a:r>
          </a:p>
        </p:txBody>
      </p:sp>
      <p:grpSp>
        <p:nvGrpSpPr>
          <p:cNvPr id="1052" name="Group 1051"/>
          <p:cNvGrpSpPr/>
          <p:nvPr/>
        </p:nvGrpSpPr>
        <p:grpSpPr>
          <a:xfrm>
            <a:off x="2062503" y="1824425"/>
            <a:ext cx="421738" cy="1892726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53" name="Rectangle 105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4" name="Parallelogram 105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Parallelogram 105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57" name="Straight Connector 105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8" name="Straight Connector 105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9" name="TextBox 1058"/>
          <p:cNvSpPr txBox="1"/>
          <p:nvPr/>
        </p:nvSpPr>
        <p:spPr>
          <a:xfrm>
            <a:off x="2104300" y="19884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1060" name="Group 1059"/>
          <p:cNvGrpSpPr/>
          <p:nvPr/>
        </p:nvGrpSpPr>
        <p:grpSpPr>
          <a:xfrm>
            <a:off x="2281255" y="1829361"/>
            <a:ext cx="421461" cy="1880171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61" name="Rectangle 1060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2" name="Parallelogram 1061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4" name="Parallelogram 1063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65" name="Straight Connector 1064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7" name="TextBox 1066"/>
          <p:cNvSpPr txBox="1"/>
          <p:nvPr/>
        </p:nvSpPr>
        <p:spPr>
          <a:xfrm>
            <a:off x="2206919" y="3052334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068" name="TextBox 1067"/>
          <p:cNvSpPr txBox="1"/>
          <p:nvPr/>
        </p:nvSpPr>
        <p:spPr>
          <a:xfrm>
            <a:off x="2304659" y="200402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69" name="Group 1068"/>
          <p:cNvGrpSpPr/>
          <p:nvPr/>
        </p:nvGrpSpPr>
        <p:grpSpPr>
          <a:xfrm>
            <a:off x="2627501" y="1970202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0" name="Rectangle 106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1" name="Parallelogram 10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3" name="Parallelogram 10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4" name="Straight Connector 107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5" name="Straight Connector 10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6" name="TextBox 1075"/>
          <p:cNvSpPr txBox="1"/>
          <p:nvPr/>
        </p:nvSpPr>
        <p:spPr>
          <a:xfrm>
            <a:off x="2518470" y="33711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1077" name="TextBox 1076"/>
          <p:cNvSpPr txBox="1"/>
          <p:nvPr/>
        </p:nvSpPr>
        <p:spPr>
          <a:xfrm>
            <a:off x="2701763" y="202510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78" name="Group 1077"/>
          <p:cNvGrpSpPr/>
          <p:nvPr/>
        </p:nvGrpSpPr>
        <p:grpSpPr>
          <a:xfrm>
            <a:off x="2869455" y="1964187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9" name="Rectangle 107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0" name="Parallelogram 107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2" name="Parallelogram 108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83" name="Straight Connector 108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Connector 108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5" name="TextBox 1084"/>
          <p:cNvSpPr txBox="1"/>
          <p:nvPr/>
        </p:nvSpPr>
        <p:spPr>
          <a:xfrm>
            <a:off x="2805875" y="337718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1086" name="TextBox 1085"/>
          <p:cNvSpPr txBox="1"/>
          <p:nvPr/>
        </p:nvSpPr>
        <p:spPr>
          <a:xfrm>
            <a:off x="2966045" y="20192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087" name="TextBox 1086"/>
          <p:cNvSpPr txBox="1"/>
          <p:nvPr/>
        </p:nvSpPr>
        <p:spPr>
          <a:xfrm rot="16200000">
            <a:off x="2402082" y="40379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1088" name="TextBox 1087"/>
          <p:cNvSpPr txBox="1"/>
          <p:nvPr/>
        </p:nvSpPr>
        <p:spPr>
          <a:xfrm rot="16200000">
            <a:off x="2656826" y="403101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5</a:t>
            </a:r>
          </a:p>
        </p:txBody>
      </p:sp>
      <p:grpSp>
        <p:nvGrpSpPr>
          <p:cNvPr id="1089" name="Group 1088"/>
          <p:cNvGrpSpPr/>
          <p:nvPr/>
        </p:nvGrpSpPr>
        <p:grpSpPr>
          <a:xfrm>
            <a:off x="3128728" y="1965336"/>
            <a:ext cx="401793" cy="1662437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90" name="Rectangle 108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1" name="Parallelogram 109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3" name="Parallelogram 109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94" name="Straight Connector 109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6" name="TextBox 1095"/>
          <p:cNvSpPr txBox="1"/>
          <p:nvPr/>
        </p:nvSpPr>
        <p:spPr>
          <a:xfrm>
            <a:off x="3191887" y="202040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97" name="Group 1096"/>
          <p:cNvGrpSpPr/>
          <p:nvPr/>
        </p:nvGrpSpPr>
        <p:grpSpPr>
          <a:xfrm>
            <a:off x="3347481" y="1968746"/>
            <a:ext cx="401529" cy="165140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98" name="Rectangle 10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9" name="Parallelogram 10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1" name="Parallelogram 11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02" name="Straight Connector 11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4" name="TextBox 1103"/>
          <p:cNvSpPr txBox="1"/>
          <p:nvPr/>
        </p:nvSpPr>
        <p:spPr>
          <a:xfrm>
            <a:off x="3278623" y="293936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05" name="TextBox 1104"/>
          <p:cNvSpPr txBox="1"/>
          <p:nvPr/>
        </p:nvSpPr>
        <p:spPr>
          <a:xfrm>
            <a:off x="3452009" y="201925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06" name="Group 1105"/>
          <p:cNvGrpSpPr/>
          <p:nvPr/>
        </p:nvGrpSpPr>
        <p:grpSpPr>
          <a:xfrm>
            <a:off x="3718499" y="2113316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07" name="Rectangle 11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8" name="Parallelogram 11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0" name="Parallelogram 11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11" name="Straight Connector 11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2" name="Straight Connector 11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3" name="TextBox 1112"/>
          <p:cNvSpPr txBox="1"/>
          <p:nvPr/>
        </p:nvSpPr>
        <p:spPr>
          <a:xfrm>
            <a:off x="3655528" y="32672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14" name="TextBox 1113"/>
          <p:cNvSpPr txBox="1"/>
          <p:nvPr/>
        </p:nvSpPr>
        <p:spPr>
          <a:xfrm>
            <a:off x="3840618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15" name="Group 1114"/>
          <p:cNvGrpSpPr/>
          <p:nvPr/>
        </p:nvGrpSpPr>
        <p:grpSpPr>
          <a:xfrm>
            <a:off x="3946703" y="2107301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16" name="Rectangle 11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7" name="Parallelogram 11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9" name="Parallelogram 11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20" name="Straight Connector 11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1" name="Straight Connector 11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2" name="TextBox 1121"/>
          <p:cNvSpPr txBox="1"/>
          <p:nvPr/>
        </p:nvSpPr>
        <p:spPr>
          <a:xfrm>
            <a:off x="3891057" y="325948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23" name="TextBox 1122"/>
          <p:cNvSpPr txBox="1"/>
          <p:nvPr/>
        </p:nvSpPr>
        <p:spPr>
          <a:xfrm>
            <a:off x="4035826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sp>
        <p:nvSpPr>
          <p:cNvPr id="1124" name="TextBox 1123"/>
          <p:cNvSpPr txBox="1"/>
          <p:nvPr/>
        </p:nvSpPr>
        <p:spPr>
          <a:xfrm rot="16200000">
            <a:off x="3548080" y="403703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6</a:t>
            </a:r>
          </a:p>
        </p:txBody>
      </p:sp>
      <p:sp>
        <p:nvSpPr>
          <p:cNvPr id="1125" name="TextBox 1124"/>
          <p:cNvSpPr txBox="1"/>
          <p:nvPr/>
        </p:nvSpPr>
        <p:spPr>
          <a:xfrm rot="16200000">
            <a:off x="3789074" y="40301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7</a:t>
            </a:r>
          </a:p>
        </p:txBody>
      </p:sp>
      <p:grpSp>
        <p:nvGrpSpPr>
          <p:cNvPr id="1126" name="Group 1125"/>
          <p:cNvGrpSpPr/>
          <p:nvPr/>
        </p:nvGrpSpPr>
        <p:grpSpPr>
          <a:xfrm>
            <a:off x="4185351" y="2109177"/>
            <a:ext cx="338647" cy="1414580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127" name="Rectangle 112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8" name="Parallelogram 112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0" name="Parallelogram 112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1" name="Straight Connector 113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3" name="TextBox 1132"/>
          <p:cNvSpPr txBox="1"/>
          <p:nvPr/>
        </p:nvSpPr>
        <p:spPr>
          <a:xfrm>
            <a:off x="4265239" y="2104821"/>
            <a:ext cx="2380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34" name="Group 1133"/>
          <p:cNvGrpSpPr/>
          <p:nvPr/>
        </p:nvGrpSpPr>
        <p:grpSpPr>
          <a:xfrm>
            <a:off x="4390355" y="2110942"/>
            <a:ext cx="338424" cy="1405196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35" name="Rectangle 1134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6" name="Parallelogram 1135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8" name="Parallelogram 113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9" name="Straight Connector 1138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1" name="TextBox 1140"/>
          <p:cNvSpPr txBox="1"/>
          <p:nvPr/>
        </p:nvSpPr>
        <p:spPr>
          <a:xfrm>
            <a:off x="4295776" y="2940933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42" name="TextBox 1141"/>
          <p:cNvSpPr txBox="1"/>
          <p:nvPr/>
        </p:nvSpPr>
        <p:spPr>
          <a:xfrm>
            <a:off x="4452372" y="21073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1143" name="TextBox 1142"/>
          <p:cNvSpPr txBox="1"/>
          <p:nvPr/>
        </p:nvSpPr>
        <p:spPr>
          <a:xfrm rot="16200000">
            <a:off x="1775859" y="4081035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2</a:t>
            </a:r>
          </a:p>
        </p:txBody>
      </p:sp>
      <p:sp>
        <p:nvSpPr>
          <p:cNvPr id="1144" name="TextBox 1143"/>
          <p:cNvSpPr txBox="1"/>
          <p:nvPr/>
        </p:nvSpPr>
        <p:spPr>
          <a:xfrm rot="16200000">
            <a:off x="1994449" y="4089074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2</a:t>
            </a:r>
          </a:p>
        </p:txBody>
      </p:sp>
      <p:sp>
        <p:nvSpPr>
          <p:cNvPr id="1145" name="TextBox 1144"/>
          <p:cNvSpPr txBox="1"/>
          <p:nvPr/>
        </p:nvSpPr>
        <p:spPr>
          <a:xfrm rot="16200000">
            <a:off x="2801304" y="409092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3</a:t>
            </a:r>
          </a:p>
        </p:txBody>
      </p:sp>
      <p:sp>
        <p:nvSpPr>
          <p:cNvPr id="1146" name="TextBox 1145"/>
          <p:cNvSpPr txBox="1"/>
          <p:nvPr/>
        </p:nvSpPr>
        <p:spPr>
          <a:xfrm rot="16200000">
            <a:off x="3019894" y="4098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3</a:t>
            </a:r>
          </a:p>
        </p:txBody>
      </p:sp>
      <p:sp>
        <p:nvSpPr>
          <p:cNvPr id="1147" name="TextBox 1146"/>
          <p:cNvSpPr txBox="1"/>
          <p:nvPr/>
        </p:nvSpPr>
        <p:spPr>
          <a:xfrm rot="16200000">
            <a:off x="3949441" y="409619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4</a:t>
            </a:r>
          </a:p>
        </p:txBody>
      </p:sp>
      <p:sp>
        <p:nvSpPr>
          <p:cNvPr id="1148" name="TextBox 1147"/>
          <p:cNvSpPr txBox="1"/>
          <p:nvPr/>
        </p:nvSpPr>
        <p:spPr>
          <a:xfrm rot="16200000">
            <a:off x="4168031" y="4104229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4</a:t>
            </a:r>
          </a:p>
        </p:txBody>
      </p:sp>
      <p:grpSp>
        <p:nvGrpSpPr>
          <p:cNvPr id="1149" name="Group 1148"/>
          <p:cNvGrpSpPr/>
          <p:nvPr/>
        </p:nvGrpSpPr>
        <p:grpSpPr>
          <a:xfrm>
            <a:off x="6981414" y="1829361"/>
            <a:ext cx="206747" cy="1959446"/>
            <a:chOff x="2433414" y="1600201"/>
            <a:chExt cx="1373737" cy="2732517"/>
          </a:xfrm>
        </p:grpSpPr>
        <p:sp>
          <p:nvSpPr>
            <p:cNvPr id="1150" name="Rectangle 1149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52" name="Straight Connector 1151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6" name="TextBox 1155"/>
          <p:cNvSpPr txBox="1"/>
          <p:nvPr/>
        </p:nvSpPr>
        <p:spPr>
          <a:xfrm>
            <a:off x="6848211" y="957948"/>
            <a:ext cx="874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connected3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1157" name="TextBox 1156"/>
          <p:cNvSpPr txBox="1"/>
          <p:nvPr/>
        </p:nvSpPr>
        <p:spPr>
          <a:xfrm>
            <a:off x="6676058" y="18077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1158" name="Group 1157"/>
          <p:cNvGrpSpPr/>
          <p:nvPr/>
        </p:nvGrpSpPr>
        <p:grpSpPr>
          <a:xfrm>
            <a:off x="7254115" y="228033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59" name="Rectangle 115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0" name="Parallelogram 115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2" name="Parallelogram 116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63" name="Straight Connector 116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5" name="TextBox 1164"/>
          <p:cNvSpPr txBox="1"/>
          <p:nvPr/>
        </p:nvSpPr>
        <p:spPr>
          <a:xfrm>
            <a:off x="7222677" y="28247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1166" name="TextBox 1165"/>
          <p:cNvSpPr txBox="1"/>
          <p:nvPr/>
        </p:nvSpPr>
        <p:spPr>
          <a:xfrm rot="16200000">
            <a:off x="6976152" y="377922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7</a:t>
            </a:r>
          </a:p>
        </p:txBody>
      </p:sp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610" grpId="0"/>
      <p:bldP spid="611" grpId="0"/>
      <p:bldP spid="612" grpId="0"/>
      <p:bldP spid="613" grpId="0"/>
      <p:bldP spid="614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  <p:bldP spid="1156" grpId="0"/>
      <p:bldP spid="1157" grpId="0"/>
      <p:bldP spid="1165" grpId="0"/>
      <p:bldP spid="11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Administrator\Downloads\Training.drawi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91" y="1047296"/>
            <a:ext cx="3625055" cy="341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dministrator\Downloads\test model.drawio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23" y="1060905"/>
            <a:ext cx="2890366" cy="339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978121" y="4471598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Sơ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đồ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khối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đào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tạo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mô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hình</a:t>
            </a:r>
            <a:endParaRPr lang="en-US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07307" y="4471598"/>
            <a:ext cx="2247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Sơ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đồ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khối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nhận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diện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cảm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xúc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2218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THỰC NGHIỆM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186260" y="3222107"/>
            <a:ext cx="5244590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kết quả thực nghiệm của phương pháp đề xuất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6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9" y="1341170"/>
            <a:ext cx="37958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FER2013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 smtClean="0"/>
              <a:t>xúc</a:t>
            </a:r>
            <a:endParaRPr lang="en-US" sz="1800" dirty="0"/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12179"/>
              </p:ext>
            </p:extLst>
          </p:nvPr>
        </p:nvGraphicFramePr>
        <p:xfrm>
          <a:off x="5369522" y="1341169"/>
          <a:ext cx="3344820" cy="281090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829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57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710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Tham số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Giá trị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CSDL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FER2013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60350973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Tổng số ảnh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32298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01034254"/>
                  </a:ext>
                </a:extLst>
              </a:tr>
              <a:tr h="44101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ảnh huấn luyện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28709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61212186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ảnh kiểm thử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3589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31379060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Kích thước ảnh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48x48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26520035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trạng thái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77332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54226"/>
              </p:ext>
            </p:extLst>
          </p:nvPr>
        </p:nvGraphicFramePr>
        <p:xfrm>
          <a:off x="736265" y="2683981"/>
          <a:ext cx="8091454" cy="140043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968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68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7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011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0329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Intel(R) Xeon(R) CPU @ 2.30 GHz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Tesla K80 12GB, GDDR5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VRAM,Intel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(R) Xeon(R) CPU @ 2.20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 Cloud, Intel(R) Xeon(R) CPU @ 2.30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82998" y="1272829"/>
            <a:ext cx="7204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Python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Colaboratory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(Google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cứng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544802"/>
              </p:ext>
            </p:extLst>
          </p:nvPr>
        </p:nvGraphicFramePr>
        <p:xfrm>
          <a:off x="919170" y="1574774"/>
          <a:ext cx="3934713" cy="317799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5125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4759"/>
                <a:gridCol w="14274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215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Tham số</a:t>
                      </a: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 trị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24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VGG16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xuất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624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CSDL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708894033"/>
                  </a:ext>
                </a:extLst>
              </a:tr>
              <a:tr h="3973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ảnh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huấn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63740795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39567718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1536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11924186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42,7%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95,9%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61333761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68,3 (</a:t>
                      </a: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56,76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2466702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145961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FER2013: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004" y="1700376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97" y="1700376"/>
            <a:ext cx="457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44" y="2957867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170037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0" y="233289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18920" y="418466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Một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vài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hình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ảnh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trong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bộ</a:t>
            </a:r>
            <a:r>
              <a:rPr lang="en-US" sz="1200" i="1" dirty="0" smtClean="0"/>
              <a:t> CSDL FER2013</a:t>
            </a:r>
            <a:endParaRPr lang="en-US" sz="12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44" y="3597927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1700376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2328252"/>
            <a:ext cx="457200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2328252"/>
            <a:ext cx="4572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70" y="2965410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1" y="2965410"/>
            <a:ext cx="457200" cy="457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21" y="3597927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1" y="3597927"/>
            <a:ext cx="457200" cy="457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45" y="3597927"/>
            <a:ext cx="457200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7" y="2957867"/>
            <a:ext cx="45720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3597927"/>
            <a:ext cx="457200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2965410"/>
            <a:ext cx="45720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2965410"/>
            <a:ext cx="457200" cy="457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3597927"/>
            <a:ext cx="457200" cy="45720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20" y="1700376"/>
            <a:ext cx="438150" cy="457321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33" y="1700376"/>
            <a:ext cx="463006" cy="45720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45" y="2331173"/>
            <a:ext cx="457200" cy="454279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16" y="2334713"/>
            <a:ext cx="466158" cy="457200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33" y="2331072"/>
            <a:ext cx="465966" cy="4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145961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FER2013: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23615"/>
              </p:ext>
            </p:extLst>
          </p:nvPr>
        </p:nvGraphicFramePr>
        <p:xfrm>
          <a:off x="1082998" y="1616177"/>
          <a:ext cx="7204390" cy="314145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825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3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2617"/>
                <a:gridCol w="1712617"/>
              </a:tblGrid>
              <a:tr h="67710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Ảnh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Nhãn</a:t>
                      </a:r>
                      <a:r>
                        <a:rPr lang="en-US" sz="1400" baseline="0" dirty="0" smtClean="0">
                          <a:effectLst/>
                        </a:rPr>
                        <a:t> CSDL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Nhãn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(VGG16)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Nhãn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11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Vui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vẻ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60350973"/>
                  </a:ext>
                </a:extLst>
              </a:tr>
              <a:tr h="488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thường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01034254"/>
                  </a:ext>
                </a:extLst>
              </a:tr>
              <a:tr h="495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giận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thường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giận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61212186"/>
                  </a:ext>
                </a:extLst>
              </a:tr>
              <a:tr h="515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Ghê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tởm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thường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31379060"/>
                  </a:ext>
                </a:extLst>
              </a:tr>
              <a:tr h="4743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Buồn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77332530"/>
                  </a:ext>
                </a:extLst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42" y="2306661"/>
            <a:ext cx="419100" cy="4476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54" y="2812014"/>
            <a:ext cx="447675" cy="44767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33" y="3294931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4" y="4299721"/>
            <a:ext cx="462915" cy="43815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0" y="3807279"/>
            <a:ext cx="4667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924129"/>
              </p:ext>
            </p:extLst>
          </p:nvPr>
        </p:nvGraphicFramePr>
        <p:xfrm>
          <a:off x="598146" y="1743295"/>
          <a:ext cx="7878960" cy="2934583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(VGG16)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92" y="2041283"/>
            <a:ext cx="2150444" cy="1627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891" y="2034486"/>
            <a:ext cx="2140690" cy="1634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979" y="2041283"/>
            <a:ext cx="2180042" cy="16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59161"/>
              </p:ext>
            </p:extLst>
          </p:nvPr>
        </p:nvGraphicFramePr>
        <p:xfrm>
          <a:off x="536265" y="1743295"/>
          <a:ext cx="7940841" cy="2934583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237533"/>
                <a:gridCol w="2179435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Mô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hình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đề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xuất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3" name="Picture 12" descr="huy binh thuong - Copy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65" y="2055035"/>
            <a:ext cx="2088667" cy="1568190"/>
          </a:xfrm>
          <a:prstGeom prst="rect">
            <a:avLst/>
          </a:prstGeom>
          <a:noFill/>
        </p:spPr>
      </p:pic>
      <p:pic>
        <p:nvPicPr>
          <p:cNvPr id="14" name="Picture 13" descr="Untitled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48" y="2052948"/>
            <a:ext cx="2103652" cy="1570277"/>
          </a:xfrm>
          <a:prstGeom prst="rect">
            <a:avLst/>
          </a:prstGeom>
          <a:noFill/>
        </p:spPr>
      </p:pic>
      <p:pic>
        <p:nvPicPr>
          <p:cNvPr id="19" name="Picture 18" descr="Untitled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36" y="2061909"/>
            <a:ext cx="2112306" cy="1581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11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tế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tại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tuyến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Khoa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công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nghệ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thông</a:t>
            </a:r>
            <a:r>
              <a:rPr lang="en-US" sz="1800" dirty="0">
                <a:ea typeface="Calibri" panose="020F0502020204030204" pitchFamily="34" charset="0"/>
              </a:rPr>
              <a:t> tin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ĐHSP </a:t>
            </a:r>
            <a:r>
              <a:rPr lang="en-US" sz="1800" dirty="0" err="1">
                <a:ea typeface="Calibri" panose="020F0502020204030204" pitchFamily="34" charset="0"/>
              </a:rPr>
              <a:t>Hà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Nội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2636"/>
              </p:ext>
            </p:extLst>
          </p:nvPr>
        </p:nvGraphicFramePr>
        <p:xfrm>
          <a:off x="578899" y="2270188"/>
          <a:ext cx="7986199" cy="241493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4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99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3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81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07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36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63793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 sinh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nhận diện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CNTT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56,2%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1817.491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mềm nhúng và di động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1413.18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63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60,7%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dụ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CNTT”:</a:t>
            </a: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" y="1942829"/>
            <a:ext cx="4068997" cy="22405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24" y="1942829"/>
            <a:ext cx="4068997" cy="2240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2909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29092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Kết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quả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thu được từ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CNN”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668697288"/>
              </p:ext>
            </p:extLst>
          </p:nvPr>
        </p:nvGraphicFramePr>
        <p:xfrm>
          <a:off x="656354" y="1943047"/>
          <a:ext cx="4387510" cy="278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694162815"/>
              </p:ext>
            </p:extLst>
          </p:nvPr>
        </p:nvGraphicFramePr>
        <p:xfrm>
          <a:off x="5043864" y="1943047"/>
          <a:ext cx="3444246" cy="28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" y="1148157"/>
            <a:ext cx="5013514" cy="3312050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98365990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19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97388477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" y="1057447"/>
            <a:ext cx="5050433" cy="35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 xuất một lược đồ hỗ trợ nhận dạng cảm xúc người học trong lớp học trực tuyến một cách tự động.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dung mô hình phát hiện mặt người dựa trên đặc trưng Haar và mạng tích chập CNN trong việc nhận dạng cảm xúc.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 kết quả thu được 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90%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tế.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 lượng khuôn mặt phát hiện trong ảnh lớp học còn hạn chế do điều kiện ánh sáng, góc chụp, …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 triển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TRÂN TRỌNG CẢM ƠN THẦY CÔ VÀ CÁC BẠN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98709"/>
            <a:ext cx="790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Cảm xúc có ảnh hưởng đến khả năng tiếp thu và nhận thức thông tin.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Ekman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Friesen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con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ghê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tởm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3219422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37" y="4457845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5458" y="1251105"/>
            <a:ext cx="4042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đề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biểu</a:t>
            </a:r>
            <a:r>
              <a:rPr lang="en-US" sz="1600" dirty="0"/>
              <a:t>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khuôn</a:t>
            </a:r>
            <a:r>
              <a:rPr lang="en-US" sz="1600" dirty="0"/>
              <a:t> </a:t>
            </a:r>
            <a:r>
              <a:rPr lang="en-US" sz="1600" dirty="0" err="1"/>
              <a:t>mặt</a:t>
            </a:r>
            <a:r>
              <a:rPr lang="en-US" sz="1600" dirty="0"/>
              <a:t>.</a:t>
            </a:r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0" y="125110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dựa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trúc</a:t>
            </a:r>
            <a:r>
              <a:rPr lang="en-US" sz="1600" dirty="0"/>
              <a:t> Convolution Neural Network (CNN) </a:t>
            </a:r>
            <a:r>
              <a:rPr lang="en-US" sz="1600" dirty="0" err="1"/>
              <a:t>đạt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khuôn</a:t>
            </a:r>
            <a:r>
              <a:rPr lang="en-US" sz="1600" dirty="0"/>
              <a:t> </a:t>
            </a:r>
            <a:r>
              <a:rPr lang="en-US" sz="1600" dirty="0" err="1"/>
              <a:t>mặt</a:t>
            </a:r>
            <a:endParaRPr lang="en-US" sz="1600" dirty="0">
              <a:latin typeface="Arial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7" y="2283760"/>
            <a:ext cx="5700644" cy="24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690519" y="3021461"/>
            <a:ext cx="457200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3"/>
              </a:buBlip>
            </a:pP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đánh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nhằm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nâng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GIẢI PHÁP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dạng cảm xúc tự động hỗ trợ nâng cao chất lượng đào tạo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39" y="2525287"/>
            <a:ext cx="2268745" cy="10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25" y="1366959"/>
            <a:ext cx="81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24520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24520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10500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10500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790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427789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2008353"/>
            <a:ext cx="1333502" cy="133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2" y="1853974"/>
            <a:ext cx="1514165" cy="1514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60" y="3532600"/>
            <a:ext cx="187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</TotalTime>
  <Words>1306</Words>
  <Application>Microsoft Office PowerPoint</Application>
  <PresentationFormat>On-screen Show (16:9)</PresentationFormat>
  <Paragraphs>247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Wingdings</vt:lpstr>
      <vt:lpstr>Arial(body)</vt:lpstr>
      <vt:lpstr>Calibri</vt:lpstr>
      <vt:lpstr>Times New Roman</vt:lpstr>
      <vt:lpstr>Montserrat</vt:lpstr>
      <vt:lpstr>Arial</vt:lpstr>
      <vt:lpstr>Fira Sans Extra Condensed Mediu</vt:lpstr>
      <vt:lpstr>Oswald</vt:lpstr>
      <vt:lpstr>Fira Sans Extra Condensed Medium</vt:lpstr>
      <vt:lpstr>Management Consulting Toolkit by Slidesgo</vt:lpstr>
      <vt:lpstr>PowerPoint Presentation</vt:lpstr>
      <vt:lpstr>NỘI DUNG</vt:lpstr>
      <vt:lpstr>GIỚI THIỆU</vt:lpstr>
      <vt:lpstr>GIỚI THIỆU</vt:lpstr>
      <vt:lpstr>GIỚI THIỆU</vt:lpstr>
      <vt:lpstr>BÀI TOÁN</vt:lpstr>
      <vt:lpstr>GIẢI PHÁP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NHẬN DIỆN CẢM XÚC</vt:lpstr>
      <vt:lpstr>THỰC NGHIỆM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KẾT LUẬN VÀ HƯỚNG PHÁT TRIỂN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158</cp:revision>
  <dcterms:modified xsi:type="dcterms:W3CDTF">2022-04-15T16:43:05Z</dcterms:modified>
</cp:coreProperties>
</file>